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5" r:id="rId6"/>
    <p:sldId id="261" r:id="rId7"/>
    <p:sldId id="266" r:id="rId8"/>
    <p:sldId id="267"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5B4034-A93E-A2BB-9376-428459ABB0AE}" v="4320" dt="2025-05-30T07:12:45.482"/>
    <p1510:client id="{FDDE5CC9-E223-9EAF-AB94-38E3C463D32E}" v="20" dt="2025-05-30T11:54:02.0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5/30/2025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SanjitThippavajjula/Robotics-Final-Project"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2726" y="1719447"/>
            <a:ext cx="9144000" cy="1362842"/>
          </a:xfrm>
        </p:spPr>
        <p:txBody>
          <a:bodyPr>
            <a:normAutofit/>
          </a:bodyPr>
          <a:lstStyle/>
          <a:p>
            <a:r>
              <a:rPr lang="en-US" sz="7200" dirty="0">
                <a:latin typeface="Georgia Pro"/>
              </a:rPr>
              <a:t>Robotics Final Project</a:t>
            </a:r>
          </a:p>
        </p:txBody>
      </p:sp>
      <p:sp>
        <p:nvSpPr>
          <p:cNvPr id="3" name="Subtitle 2"/>
          <p:cNvSpPr>
            <a:spLocks noGrp="1"/>
          </p:cNvSpPr>
          <p:nvPr>
            <p:ph type="subTitle" idx="1"/>
          </p:nvPr>
        </p:nvSpPr>
        <p:spPr>
          <a:xfrm>
            <a:off x="1442421" y="3044658"/>
            <a:ext cx="9021380" cy="832452"/>
          </a:xfrm>
        </p:spPr>
        <p:txBody>
          <a:bodyPr vert="horz" lIns="91440" tIns="45720" rIns="91440" bIns="45720" rtlCol="0" anchor="t">
            <a:normAutofit/>
          </a:bodyPr>
          <a:lstStyle/>
          <a:p>
            <a:r>
              <a:rPr lang="en-US" dirty="0">
                <a:latin typeface="Sitka Heading"/>
              </a:rPr>
              <a:t>Sanjit </a:t>
            </a:r>
            <a:r>
              <a:rPr lang="en-US" err="1">
                <a:latin typeface="Sitka Heading"/>
              </a:rPr>
              <a:t>Thippavajjula</a:t>
            </a:r>
            <a:r>
              <a:rPr lang="en-US" dirty="0">
                <a:latin typeface="Sitka Heading"/>
              </a:rPr>
              <a:t> and Eshaan </a:t>
            </a:r>
            <a:r>
              <a:rPr lang="en-US" err="1">
                <a:latin typeface="Sitka Heading"/>
              </a:rPr>
              <a:t>Perikala</a:t>
            </a:r>
            <a:br>
              <a:rPr lang="en-US" dirty="0">
                <a:latin typeface="Sitka Heading"/>
              </a:rPr>
            </a:br>
            <a:r>
              <a:rPr lang="en-US" dirty="0">
                <a:latin typeface="Sitka Heading"/>
              </a:rPr>
              <a:t>Period 6</a:t>
            </a:r>
            <a:endParaRPr lang="en-US"/>
          </a:p>
        </p:txBody>
      </p:sp>
    </p:spTree>
    <p:extLst>
      <p:ext uri="{BB962C8B-B14F-4D97-AF65-F5344CB8AC3E}">
        <p14:creationId xmlns:p14="http://schemas.microsoft.com/office/powerpoint/2010/main" val="10985722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84526-EC93-FCE7-98EC-6C513AF411E4}"/>
              </a:ext>
            </a:extLst>
          </p:cNvPr>
          <p:cNvSpPr>
            <a:spLocks noGrp="1"/>
          </p:cNvSpPr>
          <p:nvPr>
            <p:ph type="title"/>
          </p:nvPr>
        </p:nvSpPr>
        <p:spPr>
          <a:xfrm>
            <a:off x="910086" y="365125"/>
            <a:ext cx="9813805" cy="1344613"/>
          </a:xfrm>
        </p:spPr>
        <p:txBody>
          <a:bodyPr/>
          <a:lstStyle/>
          <a:p>
            <a:r>
              <a:rPr lang="en-US" b="1" dirty="0">
                <a:latin typeface="Georgia Pro"/>
              </a:rPr>
              <a:t>Planning and Reasearch</a:t>
            </a:r>
          </a:p>
        </p:txBody>
      </p:sp>
      <p:sp>
        <p:nvSpPr>
          <p:cNvPr id="3" name="Content Placeholder 2">
            <a:extLst>
              <a:ext uri="{FF2B5EF4-FFF2-40B4-BE49-F238E27FC236}">
                <a16:creationId xmlns:a16="http://schemas.microsoft.com/office/drawing/2014/main" id="{A2376D4D-2220-48CC-EDC2-B3DC84D04D84}"/>
              </a:ext>
            </a:extLst>
          </p:cNvPr>
          <p:cNvSpPr>
            <a:spLocks noGrp="1"/>
          </p:cNvSpPr>
          <p:nvPr>
            <p:ph idx="1"/>
          </p:nvPr>
        </p:nvSpPr>
        <p:spPr>
          <a:xfrm>
            <a:off x="838200" y="1416050"/>
            <a:ext cx="9848850" cy="3408363"/>
          </a:xfrm>
        </p:spPr>
        <p:txBody>
          <a:bodyPr vert="horz" lIns="91440" tIns="45720" rIns="91440" bIns="45720" rtlCol="0" anchor="t">
            <a:normAutofit/>
          </a:bodyPr>
          <a:lstStyle/>
          <a:p>
            <a:pPr marL="0" indent="0">
              <a:buNone/>
            </a:pPr>
            <a:r>
              <a:rPr lang="en-US" sz="2400" dirty="0"/>
              <a:t>To first start working on our project, we needed to compile a list of materials we needed, as well as how we were going to code and assemble the final project. To do this, we used YouTube and past projects, as references.</a:t>
            </a:r>
            <a:br>
              <a:rPr lang="en-US" sz="2400" dirty="0"/>
            </a:br>
            <a:br>
              <a:rPr lang="en-US" sz="2400" dirty="0"/>
            </a:br>
            <a:endParaRPr lang="en-US" sz="2400" dirty="0"/>
          </a:p>
        </p:txBody>
      </p:sp>
      <p:sp>
        <p:nvSpPr>
          <p:cNvPr id="5" name="TextBox 4">
            <a:extLst>
              <a:ext uri="{FF2B5EF4-FFF2-40B4-BE49-F238E27FC236}">
                <a16:creationId xmlns:a16="http://schemas.microsoft.com/office/drawing/2014/main" id="{681CAF6D-F7AB-C8DD-1D29-7EE2FE8347D4}"/>
              </a:ext>
            </a:extLst>
          </p:cNvPr>
          <p:cNvSpPr txBox="1"/>
          <p:nvPr/>
        </p:nvSpPr>
        <p:spPr>
          <a:xfrm>
            <a:off x="952500" y="2989233"/>
            <a:ext cx="5257800" cy="39395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900" dirty="0">
                <a:latin typeface="Georgia Pro"/>
              </a:rPr>
              <a:t>List of Parts for the Timer:</a:t>
            </a:r>
            <a:br>
              <a:rPr lang="en-US" sz="2900" dirty="0">
                <a:latin typeface="Georgia Pro"/>
              </a:rPr>
            </a:br>
            <a:r>
              <a:rPr lang="en-US" sz="2400" dirty="0">
                <a:latin typeface="Georgia Pro"/>
              </a:rPr>
              <a:t>-</a:t>
            </a:r>
            <a:r>
              <a:rPr lang="en-US" sz="2400" dirty="0">
                <a:latin typeface="Aptos"/>
              </a:rPr>
              <a:t> Arduino Uno</a:t>
            </a:r>
          </a:p>
          <a:p>
            <a:pPr marL="457200" indent="-457200">
              <a:buFont typeface="Calibri"/>
              <a:buChar char="-"/>
            </a:pPr>
            <a:r>
              <a:rPr lang="en-US" sz="2400" dirty="0">
                <a:latin typeface="Aptos"/>
              </a:rPr>
              <a:t>7 Push Buttons</a:t>
            </a:r>
          </a:p>
          <a:p>
            <a:pPr marL="457200" indent="-457200">
              <a:buFont typeface="Calibri"/>
              <a:buChar char="-"/>
            </a:pPr>
            <a:r>
              <a:rPr lang="en-US" sz="2400" dirty="0">
                <a:latin typeface="Aptos"/>
              </a:rPr>
              <a:t>2 LEDs</a:t>
            </a:r>
          </a:p>
          <a:p>
            <a:pPr marL="457200" indent="-457200">
              <a:buFont typeface="Calibri"/>
              <a:buChar char="-"/>
            </a:pPr>
            <a:r>
              <a:rPr lang="en-US" sz="2400" dirty="0">
                <a:latin typeface="Aptos"/>
              </a:rPr>
              <a:t>3 Resistors</a:t>
            </a:r>
          </a:p>
          <a:p>
            <a:pPr marL="457200" indent="-457200">
              <a:buFont typeface="Calibri"/>
              <a:buChar char="-"/>
            </a:pPr>
            <a:r>
              <a:rPr lang="en-US" sz="2400" dirty="0">
                <a:latin typeface="Aptos"/>
              </a:rPr>
              <a:t>LCD Display</a:t>
            </a:r>
          </a:p>
          <a:p>
            <a:pPr marL="457200" indent="-457200">
              <a:buFont typeface="Calibri"/>
              <a:buChar char="-"/>
            </a:pPr>
            <a:r>
              <a:rPr lang="en-US" sz="2400" dirty="0">
                <a:latin typeface="Aptos"/>
              </a:rPr>
              <a:t>Potentiometer</a:t>
            </a:r>
          </a:p>
          <a:p>
            <a:pPr marL="457200" indent="-457200">
              <a:buFont typeface="Calibri"/>
              <a:buChar char="-"/>
            </a:pPr>
            <a:r>
              <a:rPr lang="en-US" sz="2400" dirty="0">
                <a:latin typeface="Aptos"/>
              </a:rPr>
              <a:t>Buzzer</a:t>
            </a:r>
          </a:p>
          <a:p>
            <a:pPr marL="457200" indent="-457200">
              <a:buFont typeface="Calibri"/>
              <a:buChar char="-"/>
            </a:pPr>
            <a:endParaRPr lang="en-US" sz="2400" dirty="0">
              <a:latin typeface="Aptos"/>
            </a:endParaRPr>
          </a:p>
          <a:p>
            <a:pPr marL="457200" indent="-457200">
              <a:buFont typeface="Calibri"/>
              <a:buChar char="-"/>
            </a:pPr>
            <a:endParaRPr lang="en-US" sz="2900" dirty="0">
              <a:latin typeface="Georgia Pro"/>
            </a:endParaRPr>
          </a:p>
        </p:txBody>
      </p:sp>
      <p:sp>
        <p:nvSpPr>
          <p:cNvPr id="6" name="TextBox 5">
            <a:extLst>
              <a:ext uri="{FF2B5EF4-FFF2-40B4-BE49-F238E27FC236}">
                <a16:creationId xmlns:a16="http://schemas.microsoft.com/office/drawing/2014/main" id="{901AE85B-6211-5101-54D8-28685DD2E2A9}"/>
              </a:ext>
            </a:extLst>
          </p:cNvPr>
          <p:cNvSpPr txBox="1"/>
          <p:nvPr/>
        </p:nvSpPr>
        <p:spPr>
          <a:xfrm>
            <a:off x="6391274" y="2993725"/>
            <a:ext cx="5257800" cy="32778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900" dirty="0">
                <a:latin typeface="Georgia Pro"/>
              </a:rPr>
              <a:t>List of Parts for the Orb:</a:t>
            </a:r>
            <a:br>
              <a:rPr lang="en-US" sz="2900" dirty="0">
                <a:latin typeface="Georgia Pro"/>
              </a:rPr>
            </a:br>
            <a:r>
              <a:rPr lang="en-US" sz="2400" dirty="0">
                <a:latin typeface="Aptos"/>
              </a:rPr>
              <a:t>-  Arduino Nano</a:t>
            </a:r>
          </a:p>
          <a:p>
            <a:pPr marL="457200" indent="-457200">
              <a:buFont typeface="Calibri"/>
              <a:buChar char="-"/>
            </a:pPr>
            <a:r>
              <a:rPr lang="en-US" sz="2400" dirty="0">
                <a:latin typeface="Aptos"/>
              </a:rPr>
              <a:t>8-LED Strip (</a:t>
            </a:r>
            <a:r>
              <a:rPr lang="en-US" sz="2400" dirty="0">
                <a:ea typeface="+mn-lt"/>
                <a:cs typeface="+mn-lt"/>
              </a:rPr>
              <a:t>WS2812)</a:t>
            </a:r>
            <a:endParaRPr lang="en-US" sz="2400">
              <a:latin typeface="Aptos"/>
              <a:ea typeface="+mn-lt"/>
              <a:cs typeface="+mn-lt"/>
            </a:endParaRPr>
          </a:p>
          <a:p>
            <a:pPr marL="457200" indent="-457200">
              <a:buFont typeface="Calibri"/>
              <a:buChar char="-"/>
            </a:pPr>
            <a:r>
              <a:rPr lang="en-US" sz="2400" dirty="0">
                <a:latin typeface="Aptos"/>
              </a:rPr>
              <a:t>GY-521 Gyroscope Module (MPU6050)</a:t>
            </a:r>
          </a:p>
          <a:p>
            <a:pPr marL="457200" indent="-457200">
              <a:buFont typeface="Calibri"/>
              <a:buChar char="-"/>
            </a:pPr>
            <a:r>
              <a:rPr lang="en-US" sz="2400" dirty="0">
                <a:latin typeface="Aptos"/>
              </a:rPr>
              <a:t>On/Off Switch</a:t>
            </a:r>
          </a:p>
          <a:p>
            <a:pPr marL="457200" indent="-457200">
              <a:buFont typeface="Calibri"/>
              <a:buChar char="-"/>
            </a:pPr>
            <a:r>
              <a:rPr lang="en-US" sz="2400" dirty="0">
                <a:latin typeface="Aptos"/>
              </a:rPr>
              <a:t>Battery Pack</a:t>
            </a:r>
            <a:r>
              <a:rPr lang="en-US" sz="2900" dirty="0">
                <a:latin typeface="Georgia Pro"/>
              </a:rPr>
              <a:t> </a:t>
            </a:r>
            <a:br>
              <a:rPr lang="en-US" sz="2900" dirty="0">
                <a:latin typeface="Georgia Pro"/>
              </a:rPr>
            </a:br>
            <a:endParaRPr lang="en-US" sz="2900" dirty="0">
              <a:latin typeface="Georgia Pro"/>
            </a:endParaRPr>
          </a:p>
        </p:txBody>
      </p:sp>
    </p:spTree>
    <p:extLst>
      <p:ext uri="{BB962C8B-B14F-4D97-AF65-F5344CB8AC3E}">
        <p14:creationId xmlns:p14="http://schemas.microsoft.com/office/powerpoint/2010/main" val="69606438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C63CD-527A-B8A6-8F22-3699010C0A64}"/>
              </a:ext>
            </a:extLst>
          </p:cNvPr>
          <p:cNvSpPr>
            <a:spLocks noGrp="1"/>
          </p:cNvSpPr>
          <p:nvPr>
            <p:ph type="title"/>
          </p:nvPr>
        </p:nvSpPr>
        <p:spPr>
          <a:xfrm>
            <a:off x="485775" y="212725"/>
            <a:ext cx="10325100" cy="1325563"/>
          </a:xfrm>
        </p:spPr>
        <p:txBody>
          <a:bodyPr/>
          <a:lstStyle/>
          <a:p>
            <a:r>
              <a:rPr lang="en-US" b="1" dirty="0">
                <a:latin typeface="Georgia Pro"/>
              </a:rPr>
              <a:t>Design and Initial Developments</a:t>
            </a:r>
          </a:p>
        </p:txBody>
      </p:sp>
      <p:sp>
        <p:nvSpPr>
          <p:cNvPr id="3" name="Content Placeholder 2">
            <a:extLst>
              <a:ext uri="{FF2B5EF4-FFF2-40B4-BE49-F238E27FC236}">
                <a16:creationId xmlns:a16="http://schemas.microsoft.com/office/drawing/2014/main" id="{B03B0892-C184-371F-B5AA-6C9952F62FE9}"/>
              </a:ext>
            </a:extLst>
          </p:cNvPr>
          <p:cNvSpPr>
            <a:spLocks noGrp="1"/>
          </p:cNvSpPr>
          <p:nvPr>
            <p:ph idx="1"/>
          </p:nvPr>
        </p:nvSpPr>
        <p:spPr>
          <a:xfrm>
            <a:off x="485775" y="1663700"/>
            <a:ext cx="5743575" cy="3798888"/>
          </a:xfrm>
        </p:spPr>
        <p:txBody>
          <a:bodyPr vert="horz" lIns="91440" tIns="45720" rIns="91440" bIns="45720" rtlCol="0" anchor="t">
            <a:normAutofit/>
          </a:bodyPr>
          <a:lstStyle/>
          <a:p>
            <a:pPr marL="0" indent="0">
              <a:buNone/>
            </a:pPr>
            <a:r>
              <a:rPr lang="en-US" sz="2400" dirty="0"/>
              <a:t>After choosing our components, we created a model of the timer on </a:t>
            </a:r>
            <a:r>
              <a:rPr lang="en-US" sz="2400" dirty="0" err="1"/>
              <a:t>TinkerCAD</a:t>
            </a:r>
            <a:r>
              <a:rPr lang="en-US" sz="2400" dirty="0"/>
              <a:t> to layout our electronics and test the initial code. We ended up creating a fully working simulation.</a:t>
            </a:r>
            <a:br>
              <a:rPr lang="en-US" sz="2400" dirty="0"/>
            </a:br>
            <a:br>
              <a:rPr lang="en-US" sz="2400" dirty="0"/>
            </a:br>
            <a:r>
              <a:rPr lang="en-US" sz="2400" dirty="0"/>
              <a:t>Unfortunately, </a:t>
            </a:r>
            <a:r>
              <a:rPr lang="en-US" sz="2400" dirty="0" err="1"/>
              <a:t>TinkerCAD</a:t>
            </a:r>
            <a:r>
              <a:rPr lang="en-US" sz="2400" dirty="0"/>
              <a:t> did not any of the main components we needed to create the Orb, so we couldn't make a model online</a:t>
            </a:r>
          </a:p>
        </p:txBody>
      </p:sp>
      <p:pic>
        <p:nvPicPr>
          <p:cNvPr id="4" name="Picture 3" descr="Picture 2, Picture">
            <a:extLst>
              <a:ext uri="{FF2B5EF4-FFF2-40B4-BE49-F238E27FC236}">
                <a16:creationId xmlns:a16="http://schemas.microsoft.com/office/drawing/2014/main" id="{C4C6D38A-2139-3783-135A-CADF0701C5E5}"/>
              </a:ext>
            </a:extLst>
          </p:cNvPr>
          <p:cNvPicPr>
            <a:picLocks noChangeAspect="1"/>
          </p:cNvPicPr>
          <p:nvPr/>
        </p:nvPicPr>
        <p:blipFill>
          <a:blip r:embed="rId2"/>
          <a:srcRect l="5469" t="6250" r="15313" b="15555"/>
          <a:stretch>
            <a:fillRect/>
          </a:stretch>
        </p:blipFill>
        <p:spPr>
          <a:xfrm>
            <a:off x="6477000" y="2152650"/>
            <a:ext cx="5229231" cy="2828930"/>
          </a:xfrm>
          <a:prstGeom prst="rect">
            <a:avLst/>
          </a:prstGeom>
        </p:spPr>
      </p:pic>
    </p:spTree>
    <p:extLst>
      <p:ext uri="{BB962C8B-B14F-4D97-AF65-F5344CB8AC3E}">
        <p14:creationId xmlns:p14="http://schemas.microsoft.com/office/powerpoint/2010/main" val="406898821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84518-6314-ABAB-7529-A8D5AD092324}"/>
              </a:ext>
            </a:extLst>
          </p:cNvPr>
          <p:cNvSpPr>
            <a:spLocks noGrp="1"/>
          </p:cNvSpPr>
          <p:nvPr>
            <p:ph type="title"/>
          </p:nvPr>
        </p:nvSpPr>
        <p:spPr>
          <a:xfrm>
            <a:off x="333375" y="250825"/>
            <a:ext cx="11239500" cy="1325563"/>
          </a:xfrm>
        </p:spPr>
        <p:txBody>
          <a:bodyPr/>
          <a:lstStyle/>
          <a:p>
            <a:r>
              <a:rPr lang="en-US" b="1" dirty="0">
                <a:latin typeface="Georgia Pro"/>
              </a:rPr>
              <a:t>Building, Coding, Testing, Enhancing</a:t>
            </a:r>
          </a:p>
        </p:txBody>
      </p:sp>
      <p:sp>
        <p:nvSpPr>
          <p:cNvPr id="3" name="Content Placeholder 2">
            <a:extLst>
              <a:ext uri="{FF2B5EF4-FFF2-40B4-BE49-F238E27FC236}">
                <a16:creationId xmlns:a16="http://schemas.microsoft.com/office/drawing/2014/main" id="{2C3D52EB-E031-DEC2-E7F6-088AB1E94720}"/>
              </a:ext>
            </a:extLst>
          </p:cNvPr>
          <p:cNvSpPr>
            <a:spLocks noGrp="1"/>
          </p:cNvSpPr>
          <p:nvPr>
            <p:ph idx="1"/>
          </p:nvPr>
        </p:nvSpPr>
        <p:spPr>
          <a:xfrm>
            <a:off x="5791200" y="1406525"/>
            <a:ext cx="5600700" cy="4894263"/>
          </a:xfrm>
        </p:spPr>
        <p:txBody>
          <a:bodyPr vert="horz" lIns="91440" tIns="45720" rIns="91440" bIns="45720" rtlCol="0" anchor="t">
            <a:normAutofit/>
          </a:bodyPr>
          <a:lstStyle/>
          <a:p>
            <a:pPr marL="0" indent="0">
              <a:buNone/>
            </a:pPr>
            <a:r>
              <a:rPr lang="en-US" dirty="0"/>
              <a:t>After building the circuit for the timer, we had to troubleshoot and test our code multiple times over to make sure our code was working and stayed consistent</a:t>
            </a:r>
            <a:br>
              <a:rPr lang="en-US" dirty="0"/>
            </a:br>
            <a:br>
              <a:rPr lang="en-US" dirty="0"/>
            </a:br>
            <a:r>
              <a:rPr lang="en-US" dirty="0"/>
              <a:t>Compared to the Timer, the Orb was relatively more difficult to build and code, as neither of us had worked with either an Arduino Nano or this type of Gyroscope before.</a:t>
            </a:r>
          </a:p>
        </p:txBody>
      </p:sp>
      <p:pic>
        <p:nvPicPr>
          <p:cNvPr id="6" name="Picture 5" descr="Picture">
            <a:extLst>
              <a:ext uri="{FF2B5EF4-FFF2-40B4-BE49-F238E27FC236}">
                <a16:creationId xmlns:a16="http://schemas.microsoft.com/office/drawing/2014/main" id="{74CD36A6-5A5E-EF2D-08E4-4A67462B75B1}"/>
              </a:ext>
            </a:extLst>
          </p:cNvPr>
          <p:cNvPicPr>
            <a:picLocks noChangeAspect="1"/>
          </p:cNvPicPr>
          <p:nvPr/>
        </p:nvPicPr>
        <p:blipFill>
          <a:blip r:embed="rId2"/>
          <a:srcRect l="14829" t="2273" r="-380" b="284"/>
          <a:stretch>
            <a:fillRect/>
          </a:stretch>
        </p:blipFill>
        <p:spPr>
          <a:xfrm>
            <a:off x="2943225" y="1403350"/>
            <a:ext cx="1955756" cy="2835273"/>
          </a:xfrm>
          <a:prstGeom prst="rect">
            <a:avLst/>
          </a:prstGeom>
        </p:spPr>
      </p:pic>
      <p:pic>
        <p:nvPicPr>
          <p:cNvPr id="7" name="Picture 6" descr="Picture">
            <a:extLst>
              <a:ext uri="{FF2B5EF4-FFF2-40B4-BE49-F238E27FC236}">
                <a16:creationId xmlns:a16="http://schemas.microsoft.com/office/drawing/2014/main" id="{1CDF7ED1-781F-895F-5134-28317232C745}"/>
              </a:ext>
            </a:extLst>
          </p:cNvPr>
          <p:cNvPicPr>
            <a:picLocks noChangeAspect="1"/>
          </p:cNvPicPr>
          <p:nvPr/>
        </p:nvPicPr>
        <p:blipFill>
          <a:blip r:embed="rId3"/>
          <a:stretch>
            <a:fillRect/>
          </a:stretch>
        </p:blipFill>
        <p:spPr>
          <a:xfrm>
            <a:off x="538412" y="1404185"/>
            <a:ext cx="2170197" cy="2829929"/>
          </a:xfrm>
          <a:prstGeom prst="rect">
            <a:avLst/>
          </a:prstGeom>
        </p:spPr>
      </p:pic>
      <p:pic>
        <p:nvPicPr>
          <p:cNvPr id="8" name="Picture 7">
            <a:extLst>
              <a:ext uri="{FF2B5EF4-FFF2-40B4-BE49-F238E27FC236}">
                <a16:creationId xmlns:a16="http://schemas.microsoft.com/office/drawing/2014/main" id="{490A262E-524A-515C-BCEB-F18BADC733BA}"/>
              </a:ext>
            </a:extLst>
          </p:cNvPr>
          <p:cNvPicPr>
            <a:picLocks noChangeAspect="1"/>
          </p:cNvPicPr>
          <p:nvPr/>
        </p:nvPicPr>
        <p:blipFill>
          <a:blip r:embed="rId4"/>
          <a:stretch>
            <a:fillRect/>
          </a:stretch>
        </p:blipFill>
        <p:spPr>
          <a:xfrm>
            <a:off x="1105530" y="4371975"/>
            <a:ext cx="3180090" cy="2238375"/>
          </a:xfrm>
          <a:prstGeom prst="rect">
            <a:avLst/>
          </a:prstGeom>
        </p:spPr>
      </p:pic>
    </p:spTree>
    <p:extLst>
      <p:ext uri="{BB962C8B-B14F-4D97-AF65-F5344CB8AC3E}">
        <p14:creationId xmlns:p14="http://schemas.microsoft.com/office/powerpoint/2010/main" val="243103973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737B9-612C-B93A-12DF-AE339674144B}"/>
              </a:ext>
            </a:extLst>
          </p:cNvPr>
          <p:cNvSpPr>
            <a:spLocks noGrp="1"/>
          </p:cNvSpPr>
          <p:nvPr>
            <p:ph type="title"/>
          </p:nvPr>
        </p:nvSpPr>
        <p:spPr>
          <a:xfrm>
            <a:off x="657225" y="422275"/>
            <a:ext cx="3019425" cy="820738"/>
          </a:xfrm>
        </p:spPr>
        <p:txBody>
          <a:bodyPr>
            <a:normAutofit fontScale="90000"/>
          </a:bodyPr>
          <a:lstStyle/>
          <a:p>
            <a:r>
              <a:rPr lang="en-US" b="1" dirty="0">
                <a:latin typeface="Georgia Pro"/>
              </a:rPr>
              <a:t>The Timer</a:t>
            </a:r>
          </a:p>
        </p:txBody>
      </p:sp>
      <p:sp>
        <p:nvSpPr>
          <p:cNvPr id="3" name="Content Placeholder 2">
            <a:extLst>
              <a:ext uri="{FF2B5EF4-FFF2-40B4-BE49-F238E27FC236}">
                <a16:creationId xmlns:a16="http://schemas.microsoft.com/office/drawing/2014/main" id="{FFAEF300-A17B-F9FA-23CE-6A30F4CE2DB8}"/>
              </a:ext>
            </a:extLst>
          </p:cNvPr>
          <p:cNvSpPr>
            <a:spLocks noGrp="1"/>
          </p:cNvSpPr>
          <p:nvPr>
            <p:ph idx="1"/>
          </p:nvPr>
        </p:nvSpPr>
        <p:spPr>
          <a:xfrm>
            <a:off x="1131678" y="1603495"/>
            <a:ext cx="4181475" cy="4286101"/>
          </a:xfrm>
        </p:spPr>
        <p:txBody>
          <a:bodyPr vert="horz" lIns="91440" tIns="45720" rIns="91440" bIns="45720" rtlCol="0" anchor="t">
            <a:normAutofit/>
          </a:bodyPr>
          <a:lstStyle/>
          <a:p>
            <a:pPr marL="0" indent="0">
              <a:buNone/>
            </a:pPr>
            <a:r>
              <a:rPr lang="en-US" sz="2400" dirty="0"/>
              <a:t>The timer has 6 functions, 1 button for each:</a:t>
            </a:r>
            <a:br>
              <a:rPr lang="en-US" sz="2400" dirty="0"/>
            </a:br>
            <a:r>
              <a:rPr lang="en-US" sz="2400" dirty="0"/>
              <a:t>- Start</a:t>
            </a:r>
          </a:p>
          <a:p>
            <a:pPr marL="457200" indent="-457200">
              <a:buFont typeface="Calibri" panose="020B0604020202020204" pitchFamily="34" charset="0"/>
              <a:buChar char="-"/>
            </a:pPr>
            <a:r>
              <a:rPr lang="en-US" sz="2400" dirty="0"/>
              <a:t>Stop</a:t>
            </a:r>
          </a:p>
          <a:p>
            <a:pPr marL="457200" indent="-457200">
              <a:buFont typeface="Calibri" panose="020B0604020202020204" pitchFamily="34" charset="0"/>
              <a:buChar char="-"/>
            </a:pPr>
            <a:r>
              <a:rPr lang="en-US" sz="2400" dirty="0"/>
              <a:t>Pause</a:t>
            </a:r>
          </a:p>
          <a:p>
            <a:pPr marL="457200" indent="-457200">
              <a:buFont typeface="Calibri" panose="020B0604020202020204" pitchFamily="34" charset="0"/>
              <a:buChar char="-"/>
            </a:pPr>
            <a:r>
              <a:rPr lang="en-US" sz="2400" dirty="0"/>
              <a:t>Skip</a:t>
            </a:r>
          </a:p>
          <a:p>
            <a:pPr marL="457200" indent="-457200">
              <a:buFont typeface="Calibri" panose="020B0604020202020204" pitchFamily="34" charset="0"/>
              <a:buChar char="-"/>
            </a:pPr>
            <a:r>
              <a:rPr lang="en-US" sz="2400" dirty="0"/>
              <a:t>+10 Minutes</a:t>
            </a:r>
          </a:p>
          <a:p>
            <a:pPr marL="457200" indent="-457200">
              <a:buFont typeface="Calibri" panose="020B0604020202020204" pitchFamily="34" charset="0"/>
              <a:buChar char="-"/>
            </a:pPr>
            <a:r>
              <a:rPr lang="en-US" sz="2400" dirty="0"/>
              <a:t>+5 Minutes</a:t>
            </a:r>
          </a:p>
          <a:p>
            <a:pPr marL="457200" indent="-457200">
              <a:buFont typeface="Calibri" panose="020B0604020202020204" pitchFamily="34" charset="0"/>
              <a:buChar char="-"/>
            </a:pPr>
            <a:r>
              <a:rPr lang="en-US" sz="2400" dirty="0"/>
              <a:t>+1 Minute</a:t>
            </a:r>
          </a:p>
        </p:txBody>
      </p:sp>
      <p:sp>
        <p:nvSpPr>
          <p:cNvPr id="6" name="TextBox 5">
            <a:extLst>
              <a:ext uri="{FF2B5EF4-FFF2-40B4-BE49-F238E27FC236}">
                <a16:creationId xmlns:a16="http://schemas.microsoft.com/office/drawing/2014/main" id="{E86BF294-B6A6-8459-80D8-EAF37AF060E0}"/>
              </a:ext>
            </a:extLst>
          </p:cNvPr>
          <p:cNvSpPr txBox="1"/>
          <p:nvPr/>
        </p:nvSpPr>
        <p:spPr>
          <a:xfrm>
            <a:off x="5319622" y="1111370"/>
            <a:ext cx="6019800"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t>Equipped with 2 LED lights, one which lights during work time and one which lights up for short and long breaks. A Piezo buzzer sounds whenever it is time to switch between work and break</a:t>
            </a:r>
            <a:br>
              <a:rPr lang="en-US" sz="2400" dirty="0"/>
            </a:br>
            <a:br>
              <a:rPr lang="en-US" sz="2400" dirty="0"/>
            </a:br>
            <a:r>
              <a:rPr lang="en-US" sz="2400" dirty="0"/>
              <a:t>The Short Break times are automatically set to be 25% of your work time. For example, if you worked for 40 minutes, your break would be 10. Long breaks are 75%.</a:t>
            </a:r>
            <a:br>
              <a:rPr lang="en-US" sz="2400" dirty="0"/>
            </a:br>
            <a:br>
              <a:rPr lang="en-US" sz="2400" dirty="0"/>
            </a:br>
            <a:r>
              <a:rPr lang="en-US" sz="2400" dirty="0"/>
              <a:t>The LCD screen displays how much time is left in your session and gives updates about the timer</a:t>
            </a:r>
          </a:p>
        </p:txBody>
      </p:sp>
    </p:spTree>
    <p:extLst>
      <p:ext uri="{BB962C8B-B14F-4D97-AF65-F5344CB8AC3E}">
        <p14:creationId xmlns:p14="http://schemas.microsoft.com/office/powerpoint/2010/main" val="2208308863"/>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F4D0E-00B3-9C59-6BB0-5E00CED1D068}"/>
              </a:ext>
            </a:extLst>
          </p:cNvPr>
          <p:cNvSpPr>
            <a:spLocks noGrp="1"/>
          </p:cNvSpPr>
          <p:nvPr>
            <p:ph type="title"/>
          </p:nvPr>
        </p:nvSpPr>
        <p:spPr/>
        <p:txBody>
          <a:bodyPr/>
          <a:lstStyle/>
          <a:p>
            <a:r>
              <a:rPr lang="en-US" b="1" dirty="0">
                <a:latin typeface="Georgia Pro"/>
              </a:rPr>
              <a:t>The Orb</a:t>
            </a:r>
          </a:p>
        </p:txBody>
      </p:sp>
      <p:sp>
        <p:nvSpPr>
          <p:cNvPr id="3" name="Content Placeholder 2">
            <a:extLst>
              <a:ext uri="{FF2B5EF4-FFF2-40B4-BE49-F238E27FC236}">
                <a16:creationId xmlns:a16="http://schemas.microsoft.com/office/drawing/2014/main" id="{462F9EE7-CF65-C5E5-CED9-6A6E22E999E1}"/>
              </a:ext>
            </a:extLst>
          </p:cNvPr>
          <p:cNvSpPr>
            <a:spLocks noGrp="1"/>
          </p:cNvSpPr>
          <p:nvPr>
            <p:ph idx="1"/>
          </p:nvPr>
        </p:nvSpPr>
        <p:spPr>
          <a:xfrm>
            <a:off x="1038225" y="1477335"/>
            <a:ext cx="5056697" cy="3899528"/>
          </a:xfrm>
        </p:spPr>
        <p:txBody>
          <a:bodyPr vert="horz" lIns="91440" tIns="45720" rIns="91440" bIns="45720" rtlCol="0" anchor="t">
            <a:noAutofit/>
          </a:bodyPr>
          <a:lstStyle/>
          <a:p>
            <a:pPr marL="0" indent="0">
              <a:buNone/>
            </a:pPr>
            <a:r>
              <a:rPr lang="en-US" sz="3100" dirty="0"/>
              <a:t>The Sensory Orb, powered by two 3v AA Batteries, changes colors based on how it's moved or tilted. During break times, it gives users something fun and calming to interact with, helping them stay calm and focused without a screen, keeping addiction at bay.</a:t>
            </a:r>
          </a:p>
        </p:txBody>
      </p:sp>
      <p:sp>
        <p:nvSpPr>
          <p:cNvPr id="6" name="TextBox 5">
            <a:extLst>
              <a:ext uri="{FF2B5EF4-FFF2-40B4-BE49-F238E27FC236}">
                <a16:creationId xmlns:a16="http://schemas.microsoft.com/office/drawing/2014/main" id="{AA029BE3-787F-1A47-052E-8C14D838C8FD}"/>
              </a:ext>
            </a:extLst>
          </p:cNvPr>
          <p:cNvSpPr txBox="1"/>
          <p:nvPr/>
        </p:nvSpPr>
        <p:spPr>
          <a:xfrm>
            <a:off x="6591300" y="1476374"/>
            <a:ext cx="3914775" cy="43858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100" dirty="0"/>
              <a:t>Using a switch to turn it on and off, the orb's lighting is influenced by the GY-521 Gyroscope, which detects motion and rotation and alters the colors accordingly.</a:t>
            </a:r>
          </a:p>
        </p:txBody>
      </p:sp>
    </p:spTree>
    <p:extLst>
      <p:ext uri="{BB962C8B-B14F-4D97-AF65-F5344CB8AC3E}">
        <p14:creationId xmlns:p14="http://schemas.microsoft.com/office/powerpoint/2010/main" val="357457977"/>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E0629-DC64-492E-A4BE-547B40E5D659}"/>
              </a:ext>
            </a:extLst>
          </p:cNvPr>
          <p:cNvSpPr>
            <a:spLocks noGrp="1"/>
          </p:cNvSpPr>
          <p:nvPr>
            <p:ph type="title"/>
          </p:nvPr>
        </p:nvSpPr>
        <p:spPr>
          <a:xfrm>
            <a:off x="838200" y="365125"/>
            <a:ext cx="10515600" cy="750469"/>
          </a:xfrm>
        </p:spPr>
        <p:txBody>
          <a:bodyPr/>
          <a:lstStyle/>
          <a:p>
            <a:r>
              <a:rPr lang="en-US" b="1" dirty="0">
                <a:latin typeface="Georgia Pro"/>
              </a:rPr>
              <a:t>Manufacturing</a:t>
            </a:r>
          </a:p>
        </p:txBody>
      </p:sp>
      <p:sp>
        <p:nvSpPr>
          <p:cNvPr id="3" name="Content Placeholder 2">
            <a:extLst>
              <a:ext uri="{FF2B5EF4-FFF2-40B4-BE49-F238E27FC236}">
                <a16:creationId xmlns:a16="http://schemas.microsoft.com/office/drawing/2014/main" id="{518BCECB-C086-B034-28D8-102E6B8277C6}"/>
              </a:ext>
            </a:extLst>
          </p:cNvPr>
          <p:cNvSpPr>
            <a:spLocks noGrp="1"/>
          </p:cNvSpPr>
          <p:nvPr>
            <p:ph idx="1"/>
          </p:nvPr>
        </p:nvSpPr>
        <p:spPr>
          <a:xfrm>
            <a:off x="838200" y="1235434"/>
            <a:ext cx="5487837" cy="5386506"/>
          </a:xfrm>
        </p:spPr>
        <p:txBody>
          <a:bodyPr vert="horz" lIns="91440" tIns="45720" rIns="91440" bIns="45720" rtlCol="0" anchor="t">
            <a:normAutofit/>
          </a:bodyPr>
          <a:lstStyle/>
          <a:p>
            <a:pPr marL="0" indent="0">
              <a:buNone/>
            </a:pPr>
            <a:r>
              <a:rPr lang="en-US" sz="2500" dirty="0"/>
              <a:t>To Mass Produce the Pomodoro Timer, the estimated cost per unit ranges from $9.50 - $14.50, when producing at a scale of 1000+ units. Here is a breakdown of the costs:</a:t>
            </a:r>
            <a:br>
              <a:rPr lang="en-US" sz="2500" dirty="0"/>
            </a:br>
            <a:r>
              <a:rPr lang="en-US" sz="2500" dirty="0"/>
              <a:t>- LCD Screen ($1.50-$2)</a:t>
            </a:r>
          </a:p>
          <a:p>
            <a:pPr marL="457200" indent="-457200">
              <a:buFont typeface="Calibri" panose="020B0604020202020204" pitchFamily="34" charset="0"/>
              <a:buChar char="-"/>
            </a:pPr>
            <a:r>
              <a:rPr lang="en-US" sz="2500" dirty="0"/>
              <a:t>Push Buttons, LEDs, Buzzer ($0.70 - $1)</a:t>
            </a:r>
          </a:p>
          <a:p>
            <a:pPr marL="457200" indent="-457200">
              <a:buFont typeface="Calibri" panose="020B0604020202020204" pitchFamily="34" charset="0"/>
              <a:buChar char="-"/>
            </a:pPr>
            <a:r>
              <a:rPr lang="en-US" sz="2500" dirty="0"/>
              <a:t>Arduino UNO ($5 - $7)</a:t>
            </a:r>
          </a:p>
          <a:p>
            <a:pPr marL="457200" indent="-457200">
              <a:buFont typeface="Calibri" panose="020B0604020202020204" pitchFamily="34" charset="0"/>
              <a:buChar char="-"/>
            </a:pPr>
            <a:r>
              <a:rPr lang="en-US" sz="2500" dirty="0"/>
              <a:t>Plastic Enclosure ($1.50-$2.50)</a:t>
            </a:r>
          </a:p>
          <a:p>
            <a:pPr marL="457200" indent="-457200">
              <a:buFont typeface="Calibri" panose="020B0604020202020204" pitchFamily="34" charset="0"/>
              <a:buChar char="-"/>
            </a:pPr>
            <a:r>
              <a:rPr lang="en-US" sz="2500" dirty="0"/>
              <a:t>Assembly Labor ($1 - $2)</a:t>
            </a:r>
          </a:p>
        </p:txBody>
      </p:sp>
      <p:sp>
        <p:nvSpPr>
          <p:cNvPr id="5" name="TextBox 4">
            <a:extLst>
              <a:ext uri="{FF2B5EF4-FFF2-40B4-BE49-F238E27FC236}">
                <a16:creationId xmlns:a16="http://schemas.microsoft.com/office/drawing/2014/main" id="{37DA3092-28D9-31C6-09C7-701EDD3B0D85}"/>
              </a:ext>
            </a:extLst>
          </p:cNvPr>
          <p:cNvSpPr txBox="1"/>
          <p:nvPr/>
        </p:nvSpPr>
        <p:spPr>
          <a:xfrm>
            <a:off x="6619874" y="1114424"/>
            <a:ext cx="4886325" cy="47089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dirty="0"/>
              <a:t>The Sensory Orb is estimated to cost anywhere from $8.20 - $13.70, when produced on the same scale. Below are the cost breakdowns:</a:t>
            </a:r>
            <a:br>
              <a:rPr lang="en-US" sz="2500" dirty="0"/>
            </a:br>
            <a:r>
              <a:rPr lang="en-US" sz="2500" dirty="0"/>
              <a:t>- GY-521 Gyroscope ($1)</a:t>
            </a:r>
            <a:br>
              <a:rPr lang="en-US" sz="2500" dirty="0"/>
            </a:br>
            <a:r>
              <a:rPr lang="en-US" sz="2500" dirty="0"/>
              <a:t>- Led Strip ($1 - $1.50)</a:t>
            </a:r>
          </a:p>
          <a:p>
            <a:pPr marL="285750" indent="-285750">
              <a:buFont typeface="Calibri"/>
              <a:buChar char="-"/>
            </a:pPr>
            <a:r>
              <a:rPr lang="en-US" sz="2500" dirty="0"/>
              <a:t>Battery Hold, On/Off Switch ($0.70)</a:t>
            </a:r>
          </a:p>
          <a:p>
            <a:pPr marL="285750" indent="-285750">
              <a:buFont typeface="Calibri"/>
              <a:buChar char="-"/>
            </a:pPr>
            <a:r>
              <a:rPr lang="en-US" sz="2500" dirty="0"/>
              <a:t>Plastic Enclosure ($1.50 - $2.50)</a:t>
            </a:r>
          </a:p>
          <a:p>
            <a:pPr marL="285750" indent="-285750">
              <a:buFont typeface="Calibri"/>
              <a:buChar char="-"/>
            </a:pPr>
            <a:r>
              <a:rPr lang="en-US" sz="2500" dirty="0"/>
              <a:t>Arduino Nano ($3 - $5)</a:t>
            </a:r>
          </a:p>
          <a:p>
            <a:pPr marL="285750" indent="-285750">
              <a:buFont typeface="Calibri"/>
              <a:buChar char="-"/>
            </a:pPr>
            <a:r>
              <a:rPr lang="en-US" sz="2500" dirty="0"/>
              <a:t>Assembly Labor ($1 - $2)</a:t>
            </a:r>
          </a:p>
        </p:txBody>
      </p:sp>
    </p:spTree>
    <p:extLst>
      <p:ext uri="{BB962C8B-B14F-4D97-AF65-F5344CB8AC3E}">
        <p14:creationId xmlns:p14="http://schemas.microsoft.com/office/powerpoint/2010/main" val="204414896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19B50-559C-DA54-E8BD-349BFA817C00}"/>
              </a:ext>
            </a:extLst>
          </p:cNvPr>
          <p:cNvSpPr>
            <a:spLocks noGrp="1"/>
          </p:cNvSpPr>
          <p:nvPr>
            <p:ph type="title"/>
          </p:nvPr>
        </p:nvSpPr>
        <p:spPr>
          <a:xfrm>
            <a:off x="838200" y="1874208"/>
            <a:ext cx="10515600" cy="1325563"/>
          </a:xfrm>
        </p:spPr>
        <p:txBody>
          <a:bodyPr>
            <a:normAutofit/>
          </a:bodyPr>
          <a:lstStyle/>
          <a:p>
            <a:pPr algn="ctr"/>
            <a:r>
              <a:rPr lang="en-US" sz="7200" b="1" dirty="0">
                <a:latin typeface="Georgia Pro"/>
              </a:rPr>
              <a:t>GitHub Repository</a:t>
            </a:r>
          </a:p>
        </p:txBody>
      </p:sp>
      <p:sp>
        <p:nvSpPr>
          <p:cNvPr id="3" name="Content Placeholder 2">
            <a:extLst>
              <a:ext uri="{FF2B5EF4-FFF2-40B4-BE49-F238E27FC236}">
                <a16:creationId xmlns:a16="http://schemas.microsoft.com/office/drawing/2014/main" id="{AC229648-48B4-B906-A236-D9DB6714FEA2}"/>
              </a:ext>
            </a:extLst>
          </p:cNvPr>
          <p:cNvSpPr>
            <a:spLocks noGrp="1"/>
          </p:cNvSpPr>
          <p:nvPr>
            <p:ph idx="1"/>
          </p:nvPr>
        </p:nvSpPr>
        <p:spPr>
          <a:xfrm>
            <a:off x="838200" y="3435890"/>
            <a:ext cx="10515600" cy="1332092"/>
          </a:xfrm>
        </p:spPr>
        <p:txBody>
          <a:bodyPr vert="horz" lIns="91440" tIns="45720" rIns="91440" bIns="45720" rtlCol="0" anchor="t">
            <a:normAutofit/>
          </a:bodyPr>
          <a:lstStyle/>
          <a:p>
            <a:pPr marL="0" indent="0" algn="ctr">
              <a:buNone/>
            </a:pPr>
            <a:r>
              <a:rPr lang="en-US" dirty="0">
                <a:ea typeface="+mn-lt"/>
                <a:cs typeface="+mn-lt"/>
                <a:hlinkClick r:id="rId2"/>
              </a:rPr>
              <a:t>SanjitThippavajjula/Robotics-Final-Project: Repository for Sanjit Thippavajjula's and Eshaan Perikala's 2024-25 Robotics Final Project</a:t>
            </a:r>
            <a:endParaRPr lang="en-US">
              <a:ea typeface="+mn-lt"/>
              <a:cs typeface="+mn-lt"/>
            </a:endParaRPr>
          </a:p>
        </p:txBody>
      </p:sp>
    </p:spTree>
    <p:extLst>
      <p:ext uri="{BB962C8B-B14F-4D97-AF65-F5344CB8AC3E}">
        <p14:creationId xmlns:p14="http://schemas.microsoft.com/office/powerpoint/2010/main" val="93688190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6E681-43D9-B03A-9F8F-8E7DF01CAF4D}"/>
              </a:ext>
            </a:extLst>
          </p:cNvPr>
          <p:cNvSpPr>
            <a:spLocks noGrp="1"/>
          </p:cNvSpPr>
          <p:nvPr>
            <p:ph type="title"/>
          </p:nvPr>
        </p:nvSpPr>
        <p:spPr>
          <a:xfrm>
            <a:off x="2609850" y="755650"/>
            <a:ext cx="6972300" cy="3840163"/>
          </a:xfrm>
        </p:spPr>
        <p:txBody>
          <a:bodyPr>
            <a:noAutofit/>
          </a:bodyPr>
          <a:lstStyle/>
          <a:p>
            <a:pPr algn="ctr"/>
            <a:r>
              <a:rPr lang="en-US" sz="9600" dirty="0">
                <a:latin typeface="Georgia Pro"/>
              </a:rPr>
              <a:t>Thank You!</a:t>
            </a:r>
          </a:p>
        </p:txBody>
      </p:sp>
      <p:sp>
        <p:nvSpPr>
          <p:cNvPr id="4" name="TextBox 3">
            <a:extLst>
              <a:ext uri="{FF2B5EF4-FFF2-40B4-BE49-F238E27FC236}">
                <a16:creationId xmlns:a16="http://schemas.microsoft.com/office/drawing/2014/main" id="{814EA26A-C51E-2E09-02C7-9C93EC359693}"/>
              </a:ext>
            </a:extLst>
          </p:cNvPr>
          <p:cNvSpPr txBox="1"/>
          <p:nvPr/>
        </p:nvSpPr>
        <p:spPr>
          <a:xfrm>
            <a:off x="2609850" y="3429000"/>
            <a:ext cx="6972300"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t>Sanjit </a:t>
            </a:r>
            <a:r>
              <a:rPr lang="en-US" sz="2800" err="1"/>
              <a:t>Thippavajjula</a:t>
            </a:r>
            <a:r>
              <a:rPr lang="en-US" sz="2800" dirty="0"/>
              <a:t> and Eshaan </a:t>
            </a:r>
            <a:r>
              <a:rPr lang="en-US" sz="2800" err="1"/>
              <a:t>Perikala</a:t>
            </a:r>
            <a:br>
              <a:rPr lang="en-US" sz="2800" dirty="0"/>
            </a:br>
            <a:r>
              <a:rPr lang="en-US" sz="2800" dirty="0"/>
              <a:t>Period 6</a:t>
            </a:r>
          </a:p>
        </p:txBody>
      </p:sp>
    </p:spTree>
    <p:extLst>
      <p:ext uri="{BB962C8B-B14F-4D97-AF65-F5344CB8AC3E}">
        <p14:creationId xmlns:p14="http://schemas.microsoft.com/office/powerpoint/2010/main" val="2731570671"/>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Robotics Final Project</vt:lpstr>
      <vt:lpstr>Planning and Reasearch</vt:lpstr>
      <vt:lpstr>Design and Initial Developments</vt:lpstr>
      <vt:lpstr>Building, Coding, Testing, Enhancing</vt:lpstr>
      <vt:lpstr>The Timer</vt:lpstr>
      <vt:lpstr>The Orb</vt:lpstr>
      <vt:lpstr>Manufacturing</vt:lpstr>
      <vt:lpstr>GitHub Repository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668</cp:revision>
  <dcterms:created xsi:type="dcterms:W3CDTF">2025-05-27T22:52:10Z</dcterms:created>
  <dcterms:modified xsi:type="dcterms:W3CDTF">2025-05-30T12:08:09Z</dcterms:modified>
</cp:coreProperties>
</file>

<file path=docProps/thumbnail.jpeg>
</file>